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61" r:id="rId3"/>
    <p:sldId id="262" r:id="rId4"/>
    <p:sldId id="263" r:id="rId5"/>
    <p:sldId id="264" r:id="rId6"/>
    <p:sldId id="265" r:id="rId7"/>
    <p:sldId id="276" r:id="rId8"/>
    <p:sldId id="277" r:id="rId9"/>
    <p:sldId id="266" r:id="rId10"/>
    <p:sldId id="267" r:id="rId11"/>
    <p:sldId id="268" r:id="rId12"/>
    <p:sldId id="269" r:id="rId13"/>
    <p:sldId id="270" r:id="rId14"/>
    <p:sldId id="273" r:id="rId15"/>
    <p:sldId id="271" r:id="rId16"/>
    <p:sldId id="279" r:id="rId17"/>
    <p:sldId id="280" r:id="rId18"/>
    <p:sldId id="281" r:id="rId19"/>
    <p:sldId id="282" r:id="rId20"/>
    <p:sldId id="283" r:id="rId21"/>
    <p:sldId id="278" r:id="rId22"/>
    <p:sldId id="260" r:id="rId23"/>
    <p:sldId id="27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D5B7AF-0A6C-4FB8-96A9-989512A24D6E}" type="datetimeFigureOut">
              <a:rPr lang="de-DE" smtClean="0"/>
              <a:t>26.06.2024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58856-1525-4E69-ADF0-14281371126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3646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89B45-C12D-45D3-856D-313A8DCBABB6}" type="datetime1">
              <a:rPr lang="de-DE" smtClean="0"/>
              <a:t>26.06.2024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599E5-E5B4-4EE0-B761-2F37278EC6DD}" type="slidenum">
              <a:rPr lang="de-DE" smtClean="0"/>
              <a:t>‹#›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250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4FE82-1A26-44D8-87C8-79495CC9C24A}" type="datetime1">
              <a:rPr lang="de-DE" smtClean="0"/>
              <a:t>26.06.2024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599E5-E5B4-4EE0-B761-2F37278EC6D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1675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63B45-89B3-40B7-84DB-A9FD2DD1F4A6}" type="datetime1">
              <a:rPr lang="de-DE" smtClean="0"/>
              <a:t>26.06.2024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599E5-E5B4-4EE0-B761-2F37278EC6D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4709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00AB9-AF00-4A71-9044-89310E5F3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74B5-85D9-46DB-9A58-B1C369F32BBF}" type="datetime1">
              <a:rPr lang="de-DE" smtClean="0"/>
              <a:t>26.06.2024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9F59C-A8F1-4E5D-B36C-E6E0776CF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48BD0-004B-424E-BE53-B76158A7D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599E5-E5B4-4EE0-B761-2F37278EC6D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2438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2F03E-F223-4F7E-9151-7B497E24C4E6}" type="datetime1">
              <a:rPr lang="de-DE" smtClean="0"/>
              <a:t>26.06.2024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599E5-E5B4-4EE0-B761-2F37278EC6D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973436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912E0-AE94-4556-900F-C8985B9CB1E2}" type="datetime1">
              <a:rPr lang="de-DE" smtClean="0"/>
              <a:t>26.06.2024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599E5-E5B4-4EE0-B761-2F37278EC6DD}" type="slidenum">
              <a:rPr lang="de-DE" smtClean="0"/>
              <a:t>‹#›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288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6C0B4-BE7E-440E-A9DB-C83F3A45BEDF}" type="datetime1">
              <a:rPr lang="de-DE" smtClean="0"/>
              <a:t>26.06.2024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599E5-E5B4-4EE0-B761-2F37278EC6D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5860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7DF50-8EA7-4C60-A78E-64599C5F4E5A}" type="datetime1">
              <a:rPr lang="de-DE" smtClean="0"/>
              <a:t>26.06.2024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599E5-E5B4-4EE0-B761-2F37278EC6D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5458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5C543-6547-4D16-A239-416A6FFB15E9}" type="datetime1">
              <a:rPr lang="de-DE" smtClean="0"/>
              <a:t>26.06.2024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599E5-E5B4-4EE0-B761-2F37278EC6D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3832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4DF4-6571-4BF1-8F14-6E2333313D36}" type="datetime1">
              <a:rPr lang="de-DE" smtClean="0"/>
              <a:t>26.06.2024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599E5-E5B4-4EE0-B761-2F37278EC6D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7037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F911CFA-433D-4EBE-9DB2-1706C6422A26}" type="datetime1">
              <a:rPr lang="de-DE" smtClean="0"/>
              <a:t>26.06.2024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E599E5-E5B4-4EE0-B761-2F37278EC6D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3074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321C4-D3C0-47C4-9537-DAA09B752AB0}" type="datetime1">
              <a:rPr lang="de-DE" smtClean="0"/>
              <a:t>26.06.2024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599E5-E5B4-4EE0-B761-2F37278EC6D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598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742F03E-F223-4F7E-9151-7B497E24C4E6}" type="datetime1">
              <a:rPr lang="de-DE" smtClean="0"/>
              <a:t>26.06.2024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3E599E5-E5B4-4EE0-B761-2F37278EC6DD}" type="slidenum">
              <a:rPr lang="de-DE" smtClean="0"/>
              <a:t>‹#›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2494656-E00F-45BE-A20B-9CE8740DCF0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8634" y="0"/>
            <a:ext cx="1483366" cy="83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93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jfif"/><Relationship Id="rId4" Type="http://schemas.openxmlformats.org/officeDocument/2006/relationships/image" Target="../media/image16.jf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fi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cidchart.com/pages/data-flow-diagram/logical-vs-physical-data-flow-diagram" TargetMode="External"/><Relationship Id="rId2" Type="http://schemas.openxmlformats.org/officeDocument/2006/relationships/hyperlink" Target="https://www.hackster.io/Laheeb/line-follower-robot-very-fast-using-port-manipulation-c87639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e.wikipedia.org/wiki/Datei:HSHL-Logo.svg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3C834-8860-4411-B7DD-2AEF96344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8261" y="87290"/>
            <a:ext cx="6798197" cy="800101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Autofit/>
          </a:bodyPr>
          <a:lstStyle/>
          <a:p>
            <a:r>
              <a:rPr lang="de-DE" sz="3200" b="1" dirty="0"/>
              <a:t>        System Engineering &amp; </a:t>
            </a:r>
            <a:r>
              <a:rPr lang="de-DE" sz="3200" b="1" dirty="0" err="1"/>
              <a:t>Prototyping</a:t>
            </a:r>
            <a:endParaRPr lang="de-DE" sz="3200" b="1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107F26-D338-467F-88E0-89434A5F0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599E5-E5B4-4EE0-B761-2F37278EC6DD}" type="slidenum">
              <a:rPr lang="de-DE" sz="1050" smtClean="0"/>
              <a:t>1</a:t>
            </a:fld>
            <a:endParaRPr lang="de-DE" sz="105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654505-F61A-4252-9503-AFB230618B6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815" y="1243668"/>
            <a:ext cx="6181090" cy="43706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D73F69-71C1-4C41-BC75-B8AF7FFD67C6}"/>
              </a:ext>
            </a:extLst>
          </p:cNvPr>
          <p:cNvSpPr txBox="1"/>
          <p:nvPr/>
        </p:nvSpPr>
        <p:spPr>
          <a:xfrm>
            <a:off x="9034318" y="2033454"/>
            <a:ext cx="2313132" cy="1931298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de-DE" sz="1050" dirty="0"/>
              <a:t>           </a:t>
            </a:r>
          </a:p>
          <a:p>
            <a:endParaRPr lang="de-DE" sz="1050" dirty="0"/>
          </a:p>
          <a:p>
            <a:r>
              <a:rPr lang="de-DE" sz="1400" b="1" dirty="0"/>
              <a:t>          </a:t>
            </a:r>
            <a:r>
              <a:rPr lang="de-DE" sz="2400" b="1" dirty="0"/>
              <a:t>Group : 4</a:t>
            </a:r>
          </a:p>
          <a:p>
            <a:r>
              <a:rPr lang="de-DE" sz="1050" dirty="0"/>
              <a:t>                 Group Members:</a:t>
            </a:r>
          </a:p>
          <a:p>
            <a:r>
              <a:rPr lang="de-DE" sz="1050" dirty="0"/>
              <a:t>                </a:t>
            </a:r>
            <a:r>
              <a:rPr lang="de-DE" sz="1600" dirty="0"/>
              <a:t>Abu </a:t>
            </a:r>
            <a:r>
              <a:rPr lang="de-DE" sz="1600" dirty="0" err="1"/>
              <a:t>Sayem</a:t>
            </a:r>
            <a:endParaRPr lang="de-DE" sz="1600" dirty="0"/>
          </a:p>
          <a:p>
            <a:r>
              <a:rPr lang="de-DE" sz="1600" dirty="0"/>
              <a:t>           Subir </a:t>
            </a:r>
            <a:r>
              <a:rPr lang="de-DE" sz="1600" dirty="0" err="1"/>
              <a:t>Balo</a:t>
            </a:r>
            <a:endParaRPr lang="de-DE" sz="1600" dirty="0"/>
          </a:p>
          <a:p>
            <a:r>
              <a:rPr lang="de-DE" sz="1600" dirty="0"/>
              <a:t>        Ismail Hossain</a:t>
            </a:r>
          </a:p>
          <a:p>
            <a:r>
              <a:rPr lang="de-DE" sz="1600" dirty="0"/>
              <a:t>      Hammad </a:t>
            </a:r>
            <a:r>
              <a:rPr lang="de-DE" sz="1600" dirty="0" err="1"/>
              <a:t>Karamat</a:t>
            </a:r>
            <a:endParaRPr lang="de-DE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F84811-56CA-466D-B766-E43485187013}"/>
              </a:ext>
            </a:extLst>
          </p:cNvPr>
          <p:cNvSpPr txBox="1"/>
          <p:nvPr/>
        </p:nvSpPr>
        <p:spPr>
          <a:xfrm>
            <a:off x="5402580" y="5943601"/>
            <a:ext cx="4800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736941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DCA317-7482-4CCD-8348-856EBDB7D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899" y="158750"/>
            <a:ext cx="2905126" cy="698500"/>
          </a:xfr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de-DE" b="1" dirty="0"/>
              <a:t> </a:t>
            </a:r>
            <a:r>
              <a:rPr lang="de-DE" b="1" dirty="0" err="1"/>
              <a:t>Dimensions</a:t>
            </a:r>
            <a:endParaRPr lang="de-DE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CD11FE-D02B-41C6-B996-771CB95E3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599E5-E5B4-4EE0-B761-2F37278EC6DD}" type="slidenum">
              <a:rPr lang="de-DE" smtClean="0"/>
              <a:t>10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15AF36-9C49-4520-BE87-455AD9F71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5" y="1181100"/>
            <a:ext cx="5807075" cy="50773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0FBCDB-AEB6-422E-9FAC-4D7954EB2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85725"/>
            <a:ext cx="1522733" cy="8581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384880-2598-4776-98A8-DBA21E9395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675" y="1181100"/>
            <a:ext cx="3667125" cy="2419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E4494E-98C5-4CA7-8A73-3903D49018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855" y="3920455"/>
            <a:ext cx="4595813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35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7CCAE-A996-4CE7-941E-D90FA4C7B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599E5-E5B4-4EE0-B761-2F37278EC6DD}" type="slidenum">
              <a:rPr lang="de-DE" smtClean="0"/>
              <a:t>11</a:t>
            </a:fld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28C113-9EC1-44FB-8A50-0DFC8494D81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3900" y="104775"/>
            <a:ext cx="4679950" cy="612775"/>
          </a:xfr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de-DE" b="1" dirty="0"/>
              <a:t>          Front 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2CB5FA-6865-40D1-A2A5-4DB3FE256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223" y="815974"/>
            <a:ext cx="8664902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09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1247E-8AB6-4524-A77B-32A2A3530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599E5-E5B4-4EE0-B761-2F37278EC6DD}" type="slidenum">
              <a:rPr lang="de-DE" smtClean="0"/>
              <a:t>12</a:t>
            </a:fld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A243B3-24A7-4324-8E17-7A0CE040E2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87775" y="88900"/>
            <a:ext cx="4616450" cy="825500"/>
          </a:xfr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de-DE" b="1" dirty="0"/>
              <a:t>         Side 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7A3952-93A9-423E-A929-C8664E856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195" y="1060450"/>
            <a:ext cx="8618341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5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8D5F5-CAFA-4ED2-A69C-7B571D631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599E5-E5B4-4EE0-B761-2F37278EC6DD}" type="slidenum">
              <a:rPr lang="de-DE" smtClean="0"/>
              <a:t>13</a:t>
            </a:fld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747BA-2058-4DF8-B809-991DE9A0E20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68750" y="50801"/>
            <a:ext cx="4457699" cy="647700"/>
          </a:xfr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de-DE" b="1" dirty="0"/>
              <a:t>           Top 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B9D09F-3003-48BB-80C5-D209F8969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849" y="781050"/>
            <a:ext cx="514350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169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581526-2D6B-43F8-90E4-48E4C9162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415" y="73025"/>
            <a:ext cx="3831220" cy="892175"/>
          </a:xfr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de-DE" b="1" dirty="0"/>
              <a:t> </a:t>
            </a:r>
            <a:r>
              <a:rPr lang="de-DE" b="1" dirty="0" err="1"/>
              <a:t>Programming</a:t>
            </a:r>
            <a:endParaRPr lang="de-DE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E01851-DE2A-42A7-9B49-E27CF7C7D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599E5-E5B4-4EE0-B761-2F37278EC6DD}" type="slidenum">
              <a:rPr lang="de-DE" smtClean="0"/>
              <a:t>14</a:t>
            </a:fld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D3435A-8F61-4389-B87B-B92674C88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25" y="1371600"/>
            <a:ext cx="4095750" cy="4495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04FFC6-9CFA-4CEC-ADAD-79C16AFBD013}"/>
              </a:ext>
            </a:extLst>
          </p:cNvPr>
          <p:cNvSpPr txBox="1"/>
          <p:nvPr/>
        </p:nvSpPr>
        <p:spPr>
          <a:xfrm>
            <a:off x="5948362" y="6423109"/>
            <a:ext cx="3825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1968477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7E651B-E2A9-4DBE-967F-2F7ED4DE1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599E5-E5B4-4EE0-B761-2F37278EC6DD}" type="slidenum">
              <a:rPr lang="de-DE" smtClean="0"/>
              <a:t>15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BE35A8-A2F2-4E0C-85DD-80897FC36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143" y="124286"/>
            <a:ext cx="4789714" cy="618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68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E5D841-F883-4069-84E1-E81537F25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599E5-E5B4-4EE0-B761-2F37278EC6DD}" type="slidenum">
              <a:rPr lang="de-DE" smtClean="0"/>
              <a:t>16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3F4412-4EB4-4690-9227-CF06AE9E0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126" y="115411"/>
            <a:ext cx="4580878" cy="613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80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EF3165-9879-4265-AA89-F9B8F9E17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599E5-E5B4-4EE0-B761-2F37278EC6DD}" type="slidenum">
              <a:rPr lang="de-DE" smtClean="0"/>
              <a:t>17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F06382-3D40-40E3-8B9A-AFE1404CA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23" y="843379"/>
            <a:ext cx="11527356" cy="546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95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97246A-8A54-4CCF-A6DB-2A7FBAC7E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599E5-E5B4-4EE0-B761-2F37278EC6DD}" type="slidenum">
              <a:rPr lang="de-DE" smtClean="0"/>
              <a:t>18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A48317-2C61-4F2D-968F-167AB260E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553" y="213064"/>
            <a:ext cx="8690893" cy="608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24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86232B-C785-478A-922D-903E11DCE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599E5-E5B4-4EE0-B761-2F37278EC6DD}" type="slidenum">
              <a:rPr lang="de-DE" smtClean="0"/>
              <a:t>19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019C85-3BD1-43FE-A237-C521C39FC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873" y="133164"/>
            <a:ext cx="7052254" cy="613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40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A7CB6-D231-487B-ABA1-02FCDBAA7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599E5-E5B4-4EE0-B761-2F37278EC6DD}" type="slidenum">
              <a:rPr lang="de-DE" smtClean="0"/>
              <a:t>2</a:t>
            </a:fld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0B8F9A-7B5A-43C7-967B-E03BE2B31E6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67158" y="1977941"/>
            <a:ext cx="6735763" cy="1333500"/>
          </a:xfrm>
          <a:gradFill>
            <a:gsLst>
              <a:gs pos="0">
                <a:schemeClr val="tx2">
                  <a:lumMod val="40000"/>
                  <a:lumOff val="6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r>
              <a:rPr lang="de-DE" b="1" dirty="0"/>
              <a:t>                </a:t>
            </a:r>
            <a:r>
              <a:rPr lang="de-DE" b="1" dirty="0" err="1"/>
              <a:t>Diagrams</a:t>
            </a:r>
            <a:endParaRPr lang="de-DE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63D922-C40F-4042-98E5-AB8ED394E95C}"/>
              </a:ext>
            </a:extLst>
          </p:cNvPr>
          <p:cNvSpPr txBox="1"/>
          <p:nvPr/>
        </p:nvSpPr>
        <p:spPr>
          <a:xfrm>
            <a:off x="5334000" y="5814060"/>
            <a:ext cx="701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2656537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6C52D6-D4B0-4DBA-9421-8C36D032C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599E5-E5B4-4EE0-B761-2F37278EC6DD}" type="slidenum">
              <a:rPr lang="de-DE" smtClean="0"/>
              <a:t>20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30619A-860E-41FF-88F5-7C1479E8E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000" y="79900"/>
            <a:ext cx="5130000" cy="619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65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FC9C35-5AED-4B5B-80B5-7773CA652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8175" y="123825"/>
            <a:ext cx="3162300" cy="832485"/>
          </a:xfrm>
          <a:gradFill>
            <a:gsLst>
              <a:gs pos="0">
                <a:schemeClr val="bg2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r>
              <a:rPr lang="de-DE" dirty="0"/>
              <a:t>Task Overall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1F1670-A161-4A26-854F-DF8E66B5C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599E5-E5B4-4EE0-B761-2F37278EC6DD}" type="slidenum">
              <a:rPr lang="de-DE" smtClean="0"/>
              <a:t>21</a:t>
            </a:fld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4C930B-71FE-444F-9D0C-E314F9BD0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575" y="1371600"/>
            <a:ext cx="1004090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85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8F15D-86D5-4A04-BD47-F2971FD79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599E5-E5B4-4EE0-B761-2F37278EC6DD}" type="slidenum">
              <a:rPr lang="de-DE" smtClean="0"/>
              <a:t>22</a:t>
            </a:fld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EBAD82-3A89-49CB-B8BE-8F5E7AB60D9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822813"/>
          </a:xfr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de-DE" b="1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55D4D-CA25-46CD-ADB6-9B6E122EA5A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96462" y="1751626"/>
            <a:ext cx="10371014" cy="43990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050" dirty="0"/>
              <a:t>[1] </a:t>
            </a:r>
            <a:r>
              <a:rPr lang="en-US" sz="1050" dirty="0"/>
              <a:t>Hackster.io. (2020, January 3). Line Follower Robot -Very fast using port manipulation. </a:t>
            </a:r>
            <a:r>
              <a:rPr lang="en-US" sz="1050" dirty="0">
                <a:hlinkClick r:id="rId2"/>
              </a:rPr>
              <a:t>https://www.hackster.io/Laheeb/line-follower-robot-very-fast-using-port-manipulation-c87639</a:t>
            </a:r>
            <a:endParaRPr lang="en-US" sz="1050" dirty="0"/>
          </a:p>
          <a:p>
            <a:pPr marL="0" indent="0">
              <a:buNone/>
            </a:pPr>
            <a:r>
              <a:rPr lang="en-US" sz="1050" dirty="0"/>
              <a:t>[2] Hackster.io. (2020, January 3). Line Follower Robot -Very fast using port manipulation. https://www.hackster.io/Laheeb/line-follower-robot-very-fast-using-port-manipulation-c87639 Logical vs. Physical Data Flow Diagram. (n.d.). </a:t>
            </a:r>
            <a:r>
              <a:rPr lang="en-US" sz="1050" dirty="0" err="1"/>
              <a:t>Lucidchart</a:t>
            </a:r>
            <a:r>
              <a:rPr lang="en-US" sz="1050" dirty="0"/>
              <a:t>. </a:t>
            </a:r>
            <a:r>
              <a:rPr lang="en-US" sz="1050" dirty="0">
                <a:hlinkClick r:id="rId3"/>
              </a:rPr>
              <a:t>https://www.lucidchart.com/pages/data-flow-diagram/logical-vs-physical-data-flow-diagram</a:t>
            </a:r>
            <a:endParaRPr lang="en-US" sz="1050" dirty="0"/>
          </a:p>
          <a:p>
            <a:pPr marL="0" indent="0">
              <a:buNone/>
            </a:pPr>
            <a:r>
              <a:rPr lang="en-US" sz="1050" dirty="0"/>
              <a:t>[3] Graphic design - </a:t>
            </a:r>
            <a:r>
              <a:rPr lang="en-US" sz="1050" dirty="0" err="1"/>
              <a:t>Voyou</a:t>
            </a:r>
            <a:r>
              <a:rPr lang="en-US" sz="1050" dirty="0"/>
              <a:t> - Creative Performance. (n.d.). https://www.voyou.com/voyou-services/graphic-design.html Hackster.io. (2020, January 3). Line Follower Robot -Very fast using port manipulation. https://www.hackster.io/Laheeb/line-follower-robot-very-fast-using-port-manipulation-c87639 Logical vs. Physical Data Flow Diagram. (n.d.). </a:t>
            </a:r>
            <a:r>
              <a:rPr lang="en-US" sz="1050" dirty="0" err="1"/>
              <a:t>Lucidchart</a:t>
            </a:r>
            <a:r>
              <a:rPr lang="en-US" sz="1050" dirty="0"/>
              <a:t>. </a:t>
            </a:r>
            <a:r>
              <a:rPr lang="en-US" sz="1050" dirty="0">
                <a:hlinkClick r:id="rId3"/>
              </a:rPr>
              <a:t>https://www.lucidchart.com/pages/data-flow-diagram/logical-vs-physical-data-flow-diagram</a:t>
            </a:r>
            <a:endParaRPr lang="en-US" sz="1050" dirty="0"/>
          </a:p>
          <a:p>
            <a:pPr marL="0" indent="0">
              <a:buNone/>
            </a:pPr>
            <a:r>
              <a:rPr lang="en-US" sz="1050" dirty="0"/>
              <a:t>[4] Graphic design - </a:t>
            </a:r>
            <a:r>
              <a:rPr lang="en-US" sz="1050" dirty="0" err="1"/>
              <a:t>Voyou</a:t>
            </a:r>
            <a:r>
              <a:rPr lang="en-US" sz="1050" dirty="0"/>
              <a:t> - Creative Performance. (n.d.). https://www.voyou.com/voyou-services/graphic-design.html Hackster.io. (2020, January 3). Line Follower Robot -Very fast using port manipulation. https://www.hackster.io/Laheeb/line-follower-robot-very-fast-using-port-manipulation-c87639 Logical vs. Physical Data Flow Diagram. (n.d.). </a:t>
            </a:r>
            <a:r>
              <a:rPr lang="en-US" sz="1050" dirty="0" err="1"/>
              <a:t>Lucidchart</a:t>
            </a:r>
            <a:r>
              <a:rPr lang="en-US" sz="1050" dirty="0"/>
              <a:t>. https://www.lucidchart.com/pages/data-flow-diagram/logical-vs-physical-data-flow-diagram </a:t>
            </a:r>
            <a:r>
              <a:rPr lang="en-US" sz="1050" dirty="0" err="1"/>
              <a:t>UXWing</a:t>
            </a:r>
            <a:r>
              <a:rPr lang="en-US" sz="1050" dirty="0"/>
              <a:t>. (2020, May 27). Programmer icon PNG and SVG Vector Free Download. </a:t>
            </a:r>
            <a:r>
              <a:rPr lang="en-US" sz="1050" dirty="0" err="1"/>
              <a:t>UXWing</a:t>
            </a:r>
            <a:r>
              <a:rPr lang="en-US" sz="1050" dirty="0"/>
              <a:t>. https://uxwing.com/programmer-icon/ Wikipedia-</a:t>
            </a:r>
            <a:r>
              <a:rPr lang="en-US" sz="1050" dirty="0" err="1"/>
              <a:t>Autoren</a:t>
            </a:r>
            <a:r>
              <a:rPr lang="en-US" sz="1050" dirty="0"/>
              <a:t>. (2018). </a:t>
            </a:r>
            <a:r>
              <a:rPr lang="en-US" sz="1050" dirty="0" err="1"/>
              <a:t>DateI:HSHL-Logo.svg</a:t>
            </a:r>
            <a:r>
              <a:rPr lang="en-US" sz="1050" dirty="0"/>
              <a:t> – Wikipedia. </a:t>
            </a:r>
            <a:r>
              <a:rPr lang="en-US" sz="1050" dirty="0">
                <a:hlinkClick r:id="rId4"/>
              </a:rPr>
              <a:t>https://de.wikipedia.org/wiki/Datei:HSHL-Logo.svg</a:t>
            </a:r>
            <a:endParaRPr lang="en-US" sz="1050" dirty="0"/>
          </a:p>
          <a:p>
            <a:pPr marL="0" indent="0">
              <a:buNone/>
            </a:pPr>
            <a:r>
              <a:rPr lang="en-US" sz="1050" dirty="0"/>
              <a:t>[5] Esan. (2021, April 2). </a:t>
            </a:r>
            <a:r>
              <a:rPr lang="en-US" sz="1050" dirty="0" err="1"/>
              <a:t>Whadda</a:t>
            </a:r>
            <a:r>
              <a:rPr lang="en-US" sz="1050" dirty="0"/>
              <a:t> - DIY Line Follower Tutorial with Arduino STEM shield. </a:t>
            </a:r>
            <a:r>
              <a:rPr lang="en-US" sz="1050" dirty="0" err="1"/>
              <a:t>Whadda</a:t>
            </a:r>
            <a:r>
              <a:rPr lang="en-US" sz="1050" dirty="0"/>
              <a:t>. https://whadda.com/make-a-one-sensor-line-follower-with-the-arduino-stem-shield/ Graphic design - </a:t>
            </a:r>
            <a:r>
              <a:rPr lang="en-US" sz="1050" dirty="0" err="1"/>
              <a:t>Voyou</a:t>
            </a:r>
            <a:r>
              <a:rPr lang="en-US" sz="1050" dirty="0"/>
              <a:t> - Creative Performance. (n.d.). https://www.voyou.com/voyou-services/graphic-design.html Hackster.io. (2020, January 3). Line Follower Robot -Very fast using port manipulation. https://www.hackster.io/Laheeb/line-follower-robot-very-fast-using-port-manipulation-c87639 line following car - Google Search. (n.d.). https://www.google.com/search?sca_esv=5cd974b4dba8bebc&amp;sca_upv=1&amp;rlz=1C1FKPE_deDE1098DE1106&amp;sxsrf=ADLYWIIIfW8ZkCHkQiY-qQllO2Ip0BcHKA:1719235810384&amp;q=line+following+car&amp;udm=2&amp;fbs=AEQNm0Aa4sjWe7Rqy32pFwRj0UkWd8nbOJfsBGGB5IQQO6L3J_86uWOeqwdnV0yaSF-x2jornR9l9QoC_W7eufnFEmyEHeDjy4O0OWyYQ0fz3JjBQfGYnxplk1tJrXWXGVUQmsq8GmAE9Q1XW7FW1vkgCJssYdAy0IKQq2tR8PJjONL933B-eBuE-V0FnNrJe0NHfwCxxYP0&amp;sa=X&amp;ved=2ahUKEwiwgo2-rPSGAxX69gIHHeH1D6oQtKgLegQIFRAB&amp;biw=1536&amp;bih=738&amp;dpr=1.25#vhid=RubVWGbZqrpe3M&amp;vssid=mosaic Logical vs. Physical Data Flow Diagram. (n.d.). </a:t>
            </a:r>
            <a:r>
              <a:rPr lang="en-US" sz="1050" dirty="0" err="1"/>
              <a:t>Lucidchart</a:t>
            </a:r>
            <a:r>
              <a:rPr lang="en-US" sz="1050" dirty="0"/>
              <a:t>. https://www.lucidchart.com/pages/data-flow-diagram/logical-vs-physical-data-flow-diagram </a:t>
            </a:r>
            <a:r>
              <a:rPr lang="en-US" sz="1050" dirty="0" err="1"/>
              <a:t>UXWing</a:t>
            </a:r>
            <a:r>
              <a:rPr lang="en-US" sz="1050" dirty="0"/>
              <a:t>. (2020, May 27). Programmer icon PNG and SVG Vector Free Download. </a:t>
            </a:r>
            <a:r>
              <a:rPr lang="en-US" sz="1050" dirty="0" err="1"/>
              <a:t>UXWing</a:t>
            </a:r>
            <a:r>
              <a:rPr lang="en-US" sz="1050" dirty="0"/>
              <a:t>. https://uxwing.com/programmer-icon/ Wikipedia-</a:t>
            </a:r>
            <a:r>
              <a:rPr lang="en-US" sz="1050" dirty="0" err="1"/>
              <a:t>Autoren</a:t>
            </a:r>
            <a:r>
              <a:rPr lang="en-US" sz="1050" dirty="0"/>
              <a:t>. (2018). </a:t>
            </a:r>
            <a:r>
              <a:rPr lang="en-US" sz="1050" dirty="0" err="1"/>
              <a:t>DateI:HSHL-Logo.svg</a:t>
            </a:r>
            <a:r>
              <a:rPr lang="en-US" sz="1050" dirty="0"/>
              <a:t> – Wikipedia. </a:t>
            </a:r>
            <a:r>
              <a:rPr lang="en-US" sz="1050" dirty="0">
                <a:hlinkClick r:id="rId4"/>
              </a:rPr>
              <a:t>https://de.wikipedia.org/wiki/Datei:HSHL-Logo.svg</a:t>
            </a:r>
            <a:r>
              <a:rPr lang="en-US" sz="1050" dirty="0"/>
              <a:t> </a:t>
            </a:r>
          </a:p>
          <a:p>
            <a:pPr marL="0" indent="0">
              <a:buNone/>
            </a:pPr>
            <a:r>
              <a:rPr lang="en-US" sz="1050" dirty="0"/>
              <a:t>Graphic design - </a:t>
            </a:r>
            <a:r>
              <a:rPr lang="en-US" sz="1050" dirty="0" err="1"/>
              <a:t>Voyou</a:t>
            </a:r>
            <a:r>
              <a:rPr lang="en-US" sz="1050" dirty="0"/>
              <a:t> - Creative Performance. (n.d.). https://www.voyou.com/voyou-services/graphic-design.html Hackster.io. (2020, January 3). Line Follower Robot -Very fast using port manipulation. https://www.hackster.io/Laheeb/line-follower-robot-very-fast-using-port-manipulation-c87639 Logical vs. Physical Data Flow Diagram. (n.d.). </a:t>
            </a:r>
            <a:r>
              <a:rPr lang="en-US" sz="1050" dirty="0" err="1"/>
              <a:t>Lucidchart</a:t>
            </a:r>
            <a:r>
              <a:rPr lang="en-US" sz="1050" dirty="0"/>
              <a:t>. https://www.lucidchart.com/pages/data-flow-diagram/logical-vs-physical-data-flow-diagram Wikipedia-</a:t>
            </a:r>
            <a:r>
              <a:rPr lang="en-US" sz="1050" dirty="0" err="1"/>
              <a:t>Autoren</a:t>
            </a:r>
            <a:r>
              <a:rPr lang="en-US" sz="1050" dirty="0"/>
              <a:t>. (2018). </a:t>
            </a:r>
            <a:r>
              <a:rPr lang="en-US" sz="1050" dirty="0" err="1"/>
              <a:t>DateI:HSHL-Logo.svg</a:t>
            </a:r>
            <a:r>
              <a:rPr lang="en-US" sz="1050" dirty="0"/>
              <a:t> – Wikipedia. </a:t>
            </a:r>
            <a:r>
              <a:rPr lang="en-US" sz="1050" dirty="0">
                <a:hlinkClick r:id="rId4"/>
              </a:rPr>
              <a:t>https://de.wikipedia.org/wiki/Datei:HSHL-Logo.svg</a:t>
            </a:r>
            <a:r>
              <a:rPr lang="de-DE" sz="1050" dirty="0"/>
              <a:t>  (HOCHSCHULE HAMM-LIPPSTADT LOGO)</a:t>
            </a:r>
          </a:p>
          <a:p>
            <a:pPr marL="0" indent="0">
              <a:buNone/>
            </a:pP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161878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0F5E39-F3A7-4619-8E42-893C47B73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6838" y="4896339"/>
            <a:ext cx="4495800" cy="1371600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de-DE" dirty="0">
                <a:latin typeface="Bahnschrift SemiBold" panose="020B0502040204020203" pitchFamily="34" charset="0"/>
              </a:rPr>
              <a:t>      </a:t>
            </a:r>
            <a:r>
              <a:rPr lang="de-DE" dirty="0" err="1">
                <a:latin typeface="Bahnschrift SemiBold" panose="020B0502040204020203" pitchFamily="34" charset="0"/>
              </a:rPr>
              <a:t>Thank</a:t>
            </a:r>
            <a:r>
              <a:rPr lang="de-DE" dirty="0">
                <a:latin typeface="Bahnschrift SemiBold" panose="020B0502040204020203" pitchFamily="34" charset="0"/>
              </a:rPr>
              <a:t> </a:t>
            </a:r>
            <a:r>
              <a:rPr lang="de-DE" dirty="0" err="1">
                <a:latin typeface="Bahnschrift SemiBold" panose="020B0502040204020203" pitchFamily="34" charset="0"/>
              </a:rPr>
              <a:t>You</a:t>
            </a:r>
            <a:endParaRPr lang="de-DE" dirty="0">
              <a:latin typeface="Bahnschrift SemiBold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288B20-CC62-4737-B11B-EA2A7C2ED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599E5-E5B4-4EE0-B761-2F37278EC6DD}" type="slidenum">
              <a:rPr lang="de-DE" smtClean="0"/>
              <a:t>23</a:t>
            </a:fld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2EB001-9006-44D2-94BB-EEE6A2757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108" y="33090"/>
            <a:ext cx="8983784" cy="45915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6AC1A9-CF29-44F6-8C22-4E66F7E0C90F}"/>
              </a:ext>
            </a:extLst>
          </p:cNvPr>
          <p:cNvSpPr txBox="1"/>
          <p:nvPr/>
        </p:nvSpPr>
        <p:spPr>
          <a:xfrm>
            <a:off x="5920154" y="4642423"/>
            <a:ext cx="2149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000206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C38017-D1F0-4F8E-BE66-4CBE5FBF6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599E5-E5B4-4EE0-B761-2F37278EC6DD}" type="slidenum">
              <a:rPr lang="de-DE" smtClean="0"/>
              <a:t>3</a:t>
            </a:fld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EE82C-5DA5-406D-BC5C-06CE4846B5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72614" y="165100"/>
            <a:ext cx="7346950" cy="754063"/>
          </a:xfr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de-DE" b="1" dirty="0"/>
              <a:t>              </a:t>
            </a:r>
            <a:r>
              <a:rPr lang="de-DE" b="1" dirty="0" err="1"/>
              <a:t>Activity</a:t>
            </a:r>
            <a:r>
              <a:rPr lang="de-DE" b="1" dirty="0"/>
              <a:t> </a:t>
            </a:r>
            <a:r>
              <a:rPr lang="de-DE" b="1" dirty="0" err="1"/>
              <a:t>Diagram</a:t>
            </a:r>
            <a:endParaRPr lang="de-DE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A7F8A-A299-4175-8F2F-8AD6728E4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138" y="1306627"/>
            <a:ext cx="7635902" cy="468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32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D1262-77BA-430B-AFF2-A13D402E5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599E5-E5B4-4EE0-B761-2F37278EC6DD}" type="slidenum">
              <a:rPr lang="de-DE" smtClean="0"/>
              <a:t>4</a:t>
            </a:fld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12FFE-5CD7-420D-B063-D869913E86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1650" y="130175"/>
            <a:ext cx="6337299" cy="793750"/>
          </a:xfr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de-DE" b="1" dirty="0"/>
              <a:t>            Block </a:t>
            </a:r>
            <a:r>
              <a:rPr lang="de-DE" b="1" dirty="0" err="1"/>
              <a:t>Diagram</a:t>
            </a:r>
            <a:endParaRPr lang="de-DE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1AB4AD-6A1C-4290-8090-B17A97AB1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478" y="1310639"/>
            <a:ext cx="6965284" cy="423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766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20596-A033-49E6-93DF-DB8BEBDAD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599E5-E5B4-4EE0-B761-2F37278EC6DD}" type="slidenum">
              <a:rPr lang="de-DE" smtClean="0"/>
              <a:t>5</a:t>
            </a:fld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FF040-FF2D-4C21-8839-D9942CED2F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794000" y="266700"/>
            <a:ext cx="6188075" cy="930275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de-DE" b="1" dirty="0"/>
              <a:t>            </a:t>
            </a:r>
            <a:r>
              <a:rPr lang="de-DE" b="1" dirty="0" err="1"/>
              <a:t>Statemachine</a:t>
            </a:r>
            <a:endParaRPr lang="de-DE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9F86BE-9305-41C0-82F2-9B9F3F718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43" y="1412082"/>
            <a:ext cx="7634198" cy="450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02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9097B-E9BC-47F9-A0B5-4504C767C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599E5-E5B4-4EE0-B761-2F37278EC6DD}" type="slidenum">
              <a:rPr lang="de-DE" smtClean="0"/>
              <a:t>6</a:t>
            </a:fld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CCB70A-A902-4F72-BB55-D2F5EAF7AF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91179" y="384968"/>
            <a:ext cx="5924550" cy="677863"/>
          </a:xfr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de-DE" b="1" dirty="0"/>
              <a:t>     </a:t>
            </a:r>
            <a:r>
              <a:rPr lang="de-DE" b="1" dirty="0" err="1"/>
              <a:t>Requirement</a:t>
            </a:r>
            <a:r>
              <a:rPr lang="de-DE" b="1" dirty="0"/>
              <a:t> </a:t>
            </a:r>
            <a:r>
              <a:rPr lang="de-DE" b="1" dirty="0" err="1"/>
              <a:t>Diagram</a:t>
            </a:r>
            <a:endParaRPr lang="de-DE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1E2C85-B661-4BB4-A79F-3731779B4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679" y="1737360"/>
            <a:ext cx="6091550" cy="439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89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D6FC45-29F9-4DD6-ACAA-3AE87AF8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374" y="133350"/>
            <a:ext cx="5735955" cy="880110"/>
          </a:xfrm>
          <a:gradFill>
            <a:gsLst>
              <a:gs pos="0">
                <a:schemeClr val="bg2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de-DE" b="1" dirty="0"/>
              <a:t>Hardware Components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C81CF8-4C0B-4F49-B6D9-D03206CD6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599E5-E5B4-4EE0-B761-2F37278EC6DD}" type="slidenum">
              <a:rPr lang="de-DE" smtClean="0"/>
              <a:t>7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20B55F-54E6-435B-95B6-AB8B6229B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13" y="2095500"/>
            <a:ext cx="2505075" cy="2667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470157-1657-4E0D-82A0-309156ADD9B2}"/>
              </a:ext>
            </a:extLst>
          </p:cNvPr>
          <p:cNvSpPr txBox="1"/>
          <p:nvPr/>
        </p:nvSpPr>
        <p:spPr>
          <a:xfrm>
            <a:off x="3200400" y="2009775"/>
            <a:ext cx="2314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Microcontroller Arduino Wifi Rev 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75C6C34-34BF-4944-A9AD-F7DC09A20F8B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514600" y="2332941"/>
            <a:ext cx="685800" cy="267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9E7E15D7-357A-44CE-8D6A-BB9DF62F9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653" y="1428750"/>
            <a:ext cx="3038475" cy="27622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F5E321-3E14-4F9E-A61D-3D01A5598509}"/>
              </a:ext>
            </a:extLst>
          </p:cNvPr>
          <p:cNvSpPr txBox="1"/>
          <p:nvPr/>
        </p:nvSpPr>
        <p:spPr>
          <a:xfrm>
            <a:off x="8872525" y="2009775"/>
            <a:ext cx="2969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Ultrasonic</a:t>
            </a:r>
            <a:r>
              <a:rPr lang="de-DE" dirty="0"/>
              <a:t> Sensor (HC-SRO4)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0F8144-1F05-4E37-9C45-1EA65A6364B0}"/>
              </a:ext>
            </a:extLst>
          </p:cNvPr>
          <p:cNvCxnSpPr>
            <a:stCxn id="15" idx="1"/>
          </p:cNvCxnSpPr>
          <p:nvPr/>
        </p:nvCxnSpPr>
        <p:spPr>
          <a:xfrm flipH="1">
            <a:off x="8229600" y="2194441"/>
            <a:ext cx="642925" cy="615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2F080B3A-72CF-4A7C-9FC3-44E76A7A0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565" y="4061072"/>
            <a:ext cx="2314575" cy="25812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68F6065-CF1D-4692-8EAD-71BED19DD334}"/>
              </a:ext>
            </a:extLst>
          </p:cNvPr>
          <p:cNvSpPr txBox="1"/>
          <p:nvPr/>
        </p:nvSpPr>
        <p:spPr>
          <a:xfrm>
            <a:off x="8735367" y="5167043"/>
            <a:ext cx="3244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Line  Sensor ( IR Sensor, ST1140)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BD9286B-09B7-4ED7-88DB-F2B87063B1A5}"/>
              </a:ext>
            </a:extLst>
          </p:cNvPr>
          <p:cNvCxnSpPr>
            <a:cxnSpLocks/>
          </p:cNvCxnSpPr>
          <p:nvPr/>
        </p:nvCxnSpPr>
        <p:spPr>
          <a:xfrm flipH="1" flipV="1">
            <a:off x="6638925" y="5351709"/>
            <a:ext cx="2105026" cy="115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432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B5D469-7379-4337-8389-95B10988A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599E5-E5B4-4EE0-B761-2F37278EC6DD}" type="slidenum">
              <a:rPr lang="de-DE" smtClean="0"/>
              <a:t>8</a:t>
            </a:fld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A0F93F-134C-4C2B-9D7E-F58DB15DB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12" y="657225"/>
            <a:ext cx="3100388" cy="2495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9B4EA4-BEDF-4F99-ADB1-D7F421021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634" y="283607"/>
            <a:ext cx="2990850" cy="3181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9874BF-5C51-4749-BE0B-FE75F86B22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580" y="2428875"/>
            <a:ext cx="3832995" cy="35892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205626-589A-486F-B15D-D16822ABD65A}"/>
              </a:ext>
            </a:extLst>
          </p:cNvPr>
          <p:cNvSpPr txBox="1"/>
          <p:nvPr/>
        </p:nvSpPr>
        <p:spPr>
          <a:xfrm>
            <a:off x="3815580" y="129659"/>
            <a:ext cx="2852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Colour Sensor(TCS3200)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84A64-4751-4390-B809-4AEC2A772A2F}"/>
              </a:ext>
            </a:extLst>
          </p:cNvPr>
          <p:cNvSpPr txBox="1"/>
          <p:nvPr/>
        </p:nvSpPr>
        <p:spPr>
          <a:xfrm>
            <a:off x="8429625" y="98941"/>
            <a:ext cx="2501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 DC Motors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CEDEE6-8960-40BB-8FCE-902BE5CFB76E}"/>
              </a:ext>
            </a:extLst>
          </p:cNvPr>
          <p:cNvSpPr txBox="1"/>
          <p:nvPr/>
        </p:nvSpPr>
        <p:spPr>
          <a:xfrm>
            <a:off x="7924800" y="4467225"/>
            <a:ext cx="328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Motor Driver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DF3696A-8FF6-4E29-B05C-E84392A52940}"/>
              </a:ext>
            </a:extLst>
          </p:cNvPr>
          <p:cNvCxnSpPr>
            <a:stCxn id="10" idx="2"/>
          </p:cNvCxnSpPr>
          <p:nvPr/>
        </p:nvCxnSpPr>
        <p:spPr>
          <a:xfrm flipH="1">
            <a:off x="4034246" y="498991"/>
            <a:ext cx="1207703" cy="948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8FC375-83A8-4677-A6FA-4888E93445B5}"/>
              </a:ext>
            </a:extLst>
          </p:cNvPr>
          <p:cNvCxnSpPr/>
          <p:nvPr/>
        </p:nvCxnSpPr>
        <p:spPr>
          <a:xfrm flipH="1">
            <a:off x="8429625" y="498991"/>
            <a:ext cx="619125" cy="615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803FD19-89A7-4501-A3C2-A300A5D4E58A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6753225" y="4562475"/>
            <a:ext cx="1171575" cy="89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427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7281A-88A2-423A-BF42-041B2BEEE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599E5-E5B4-4EE0-B761-2F37278EC6DD}" type="slidenum">
              <a:rPr lang="de-DE" smtClean="0"/>
              <a:t>9</a:t>
            </a:fld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8783E6-EC46-402A-B1E8-1F55493823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59061" y="173038"/>
            <a:ext cx="6035675" cy="823912"/>
          </a:xfr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de-DE" b="1" dirty="0"/>
              <a:t>                 Design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941438-212A-4AB8-9143-279309DB1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725" y="1181100"/>
            <a:ext cx="3816349" cy="4679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1EA16C-5303-4A67-8AB8-4CD0227E22ED}"/>
              </a:ext>
            </a:extLst>
          </p:cNvPr>
          <p:cNvSpPr txBox="1"/>
          <p:nvPr/>
        </p:nvSpPr>
        <p:spPr>
          <a:xfrm>
            <a:off x="5613108" y="6102434"/>
            <a:ext cx="5593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134225767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836</Words>
  <Application>Microsoft Office PowerPoint</Application>
  <PresentationFormat>Widescreen</PresentationFormat>
  <Paragraphs>64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Bahnschrift SemiBold</vt:lpstr>
      <vt:lpstr>Calibri</vt:lpstr>
      <vt:lpstr>Calibri Light</vt:lpstr>
      <vt:lpstr>Retrospect</vt:lpstr>
      <vt:lpstr>        System Engineering &amp; Prototyping</vt:lpstr>
      <vt:lpstr>                Diagrams</vt:lpstr>
      <vt:lpstr>              Activity Diagram</vt:lpstr>
      <vt:lpstr>            Block Diagram</vt:lpstr>
      <vt:lpstr>            Statemachine</vt:lpstr>
      <vt:lpstr>     Requirement Diagram</vt:lpstr>
      <vt:lpstr>Hardware Components</vt:lpstr>
      <vt:lpstr>PowerPoint Presentation</vt:lpstr>
      <vt:lpstr>                 Design</vt:lpstr>
      <vt:lpstr> Dimensions</vt:lpstr>
      <vt:lpstr>          Front View</vt:lpstr>
      <vt:lpstr>         Side View</vt:lpstr>
      <vt:lpstr>           Top View</vt:lpstr>
      <vt:lpstr>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Overall</vt:lpstr>
      <vt:lpstr>Reference</vt:lpstr>
      <vt:lpstr>   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prototyping</dc:title>
  <dc:creator>Balo, Subir</dc:creator>
  <cp:lastModifiedBy>Balo, Subir</cp:lastModifiedBy>
  <cp:revision>41</cp:revision>
  <dcterms:created xsi:type="dcterms:W3CDTF">2024-06-24T12:58:55Z</dcterms:created>
  <dcterms:modified xsi:type="dcterms:W3CDTF">2024-06-26T11:02:33Z</dcterms:modified>
</cp:coreProperties>
</file>